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3" r:id="rId7"/>
    <p:sldId id="264" r:id="rId8"/>
    <p:sldId id="259" r:id="rId9"/>
    <p:sldId id="258" r:id="rId10"/>
    <p:sldId id="260" r:id="rId11"/>
    <p:sldId id="274" r:id="rId12"/>
    <p:sldId id="275" r:id="rId13"/>
    <p:sldId id="272" r:id="rId14"/>
    <p:sldId id="262" r:id="rId15"/>
    <p:sldId id="263" r:id="rId16"/>
    <p:sldId id="265" r:id="rId17"/>
    <p:sldId id="270" r:id="rId18"/>
    <p:sldId id="276" r:id="rId19"/>
    <p:sldId id="271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95161" autoAdjust="0"/>
  </p:normalViewPr>
  <p:slideViewPr>
    <p:cSldViewPr snapToGrid="0" showGuides="1">
      <p:cViewPr varScale="1">
        <p:scale>
          <a:sx n="143" d="100"/>
          <a:sy n="143" d="100"/>
        </p:scale>
        <p:origin x="240" y="7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2/2/22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2/2/22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PV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Feb. 2022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  <a:p>
            <a:r>
              <a:rPr lang="en-US" dirty="0"/>
              <a:t>Python examples by Amanda Carpenter 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EE3C-2D68-5443-B438-96F3517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Images: Normative type </a:t>
            </a:r>
            <a:r>
              <a:rPr lang="en-US" dirty="0" err="1"/>
              <a:t>NTNDArray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F00FD-5B32-8648-BF66-4B729EA2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6367"/>
            <a:ext cx="11430000" cy="4675146"/>
          </a:xfrm>
        </p:spPr>
        <p:txBody>
          <a:bodyPr/>
          <a:lstStyle/>
          <a:p>
            <a:r>
              <a:rPr lang="en-US" dirty="0"/>
              <a:t>See Area Detector (</a:t>
            </a:r>
            <a:r>
              <a:rPr lang="en-US" dirty="0" err="1"/>
              <a:t>NDPluginPVA</a:t>
            </a:r>
            <a:r>
              <a:rPr lang="en-US" dirty="0"/>
              <a:t>) or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latin typeface="Courier" pitchFamily="2" charset="0"/>
              </a:rPr>
              <a:t>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/examples/24_pv_access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 err="1">
                <a:latin typeface="Courier" pitchFamily="2" charset="0"/>
              </a:rPr>
              <a:t>start_imagedemo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CS-Studio: Image widget</a:t>
            </a:r>
          </a:p>
          <a:p>
            <a:pPr lvl="1"/>
            <a:r>
              <a:rPr lang="en-US" dirty="0"/>
              <a:t>Only needs </a:t>
            </a:r>
            <a:r>
              <a:rPr lang="en-US" dirty="0" err="1"/>
              <a:t>pva</a:t>
            </a:r>
            <a:r>
              <a:rPr lang="en-US" dirty="0"/>
              <a:t>://</a:t>
            </a:r>
            <a:r>
              <a:rPr lang="en-US" dirty="0" err="1"/>
              <a:t>ImagePV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D2109-5B80-B543-B47B-68FE000A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238" y="2892491"/>
            <a:ext cx="5363707" cy="3965509"/>
          </a:xfrm>
          <a:prstGeom prst="rect">
            <a:avLst/>
          </a:prstGeom>
        </p:spPr>
      </p:pic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E4D56104-60FC-D642-BC28-7D748FFF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94" y="813816"/>
            <a:ext cx="4292081" cy="420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48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353E-2869-6147-84A2-A0E8544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44B1-6229-FD48-9D87-99C14B2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4596"/>
            <a:ext cx="11430000" cy="51709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SNS Beam Lines started to use this in ~2014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cd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/examples/24_pvaccess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./</a:t>
            </a:r>
            <a:r>
              <a:rPr lang="en-US" dirty="0" err="1">
                <a:latin typeface="Courier" pitchFamily="2" charset="0"/>
              </a:rPr>
              <a:t>start_neutrondemo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pvinfo</a:t>
            </a:r>
            <a:r>
              <a:rPr lang="en-US" dirty="0">
                <a:latin typeface="Courier" pitchFamily="2" charset="0"/>
              </a:rPr>
              <a:t> neutrons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neutrons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/>
              <a:t>Allows fetching just what’s needed: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# For detector pixel display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-r 'field(pixel)' neutrons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-r 'field(</a:t>
            </a:r>
            <a:r>
              <a:rPr lang="en-US" dirty="0" err="1">
                <a:latin typeface="Courier" pitchFamily="2" charset="0"/>
              </a:rPr>
              <a:t>timeStamp</a:t>
            </a:r>
            <a:r>
              <a:rPr lang="en-US" dirty="0">
                <a:latin typeface="Courier" pitchFamily="2" charset="0"/>
              </a:rPr>
              <a:t>, pixel)' neutrons</a:t>
            </a:r>
          </a:p>
          <a:p>
            <a:pPr marL="398463" lvl="1" indent="0">
              <a:buNone/>
            </a:pP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# For energy displays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-r 'field(</a:t>
            </a:r>
            <a:r>
              <a:rPr lang="en-US" dirty="0" err="1">
                <a:latin typeface="Courier" pitchFamily="2" charset="0"/>
              </a:rPr>
              <a:t>time_of_flight</a:t>
            </a:r>
            <a:r>
              <a:rPr lang="en-US" dirty="0">
                <a:latin typeface="Courier" pitchFamily="2" charset="0"/>
              </a:rPr>
              <a:t>, pixel)' neutrons</a:t>
            </a:r>
          </a:p>
          <a:p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9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353E-2869-6147-84A2-A0E8544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in 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44B1-6229-FD48-9D87-99C14B2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45894"/>
            <a:ext cx="6853981" cy="507648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Cannot</a:t>
            </a:r>
            <a:r>
              <a:rPr lang="en-US" dirty="0"/>
              <a:t> handle </a:t>
            </a:r>
            <a:r>
              <a:rPr lang="en-US" i="1" dirty="0"/>
              <a:t>arbitrary structure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Can</a:t>
            </a:r>
            <a:r>
              <a:rPr lang="en-US" dirty="0"/>
              <a:t> handle fields which are</a:t>
            </a:r>
            <a:br>
              <a:rPr lang="en-US" dirty="0"/>
            </a:br>
            <a:r>
              <a:rPr lang="en-US" i="1" dirty="0"/>
              <a:t>scalar</a:t>
            </a:r>
            <a:r>
              <a:rPr lang="en-US" dirty="0"/>
              <a:t> or </a:t>
            </a:r>
            <a:r>
              <a:rPr lang="en-US" i="1" dirty="0"/>
              <a:t>array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://neutrons/</a:t>
            </a:r>
            <a:r>
              <a:rPr lang="en-US" dirty="0" err="1">
                <a:latin typeface="Courier" pitchFamily="2" charset="0"/>
              </a:rPr>
              <a:t>proton_charge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://neutrons/pixel</a:t>
            </a: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21093-1541-FD42-B78C-00055A2A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690" y="2230244"/>
            <a:ext cx="3908656" cy="4627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49CDF-7807-D048-A61C-5B5789E1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566" y="0"/>
            <a:ext cx="3161434" cy="30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0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9D6E-D7DD-484E-AC55-E68C5BAA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 and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3CFB0-5722-354D-BE04-7C094577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33945"/>
            <a:ext cx="11430000" cy="4267568"/>
          </a:xfrm>
        </p:spPr>
        <p:txBody>
          <a:bodyPr/>
          <a:lstStyle/>
          <a:p>
            <a:r>
              <a:rPr lang="en-US" dirty="0"/>
              <a:t>Basic ‘get’, ‘put’, ‘monitor’</a:t>
            </a:r>
          </a:p>
          <a:p>
            <a:r>
              <a:rPr lang="en-US" dirty="0"/>
              <a:t>PV Access server for normative types or custom data</a:t>
            </a:r>
          </a:p>
          <a:p>
            <a:endParaRPr lang="en-US" dirty="0"/>
          </a:p>
          <a:p>
            <a:pPr lvl="1"/>
            <a:r>
              <a:rPr lang="en-US" dirty="0"/>
              <a:t>See *.</a:t>
            </a:r>
            <a:r>
              <a:rPr lang="en-US" dirty="0" err="1"/>
              <a:t>py</a:t>
            </a:r>
            <a:r>
              <a:rPr lang="en-US" dirty="0"/>
              <a:t> examples under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  cd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/examples/24_pvaccess</a:t>
            </a:r>
          </a:p>
        </p:txBody>
      </p:sp>
    </p:spTree>
    <p:extLst>
      <p:ext uri="{BB962C8B-B14F-4D97-AF65-F5344CB8AC3E}">
        <p14:creationId xmlns:p14="http://schemas.microsoft.com/office/powerpoint/2010/main" val="292030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6DCE-7188-394A-8AAD-F3098B41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from IOC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65B1-6BD9-3E43-AD36-DDE5E96D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24790"/>
            <a:ext cx="11430000" cy="5811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`</a:t>
            </a:r>
            <a:r>
              <a:rPr lang="en-US" dirty="0" err="1"/>
              <a:t>makeBaseApp.pl</a:t>
            </a:r>
            <a:r>
              <a:rPr lang="en-US" dirty="0"/>
              <a:t> –t example` includes “group”,</a:t>
            </a:r>
            <a:br>
              <a:rPr lang="en-US" dirty="0"/>
            </a:br>
            <a:r>
              <a:rPr lang="en-US" dirty="0"/>
              <a:t> see </a:t>
            </a:r>
            <a:r>
              <a:rPr lang="en-US" sz="2400" dirty="0">
                <a:latin typeface="Courier" pitchFamily="2" charset="0"/>
              </a:rPr>
              <a:t>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/examples/10_customApp/Db/</a:t>
            </a:r>
            <a:r>
              <a:rPr lang="en-US" sz="2400" dirty="0" err="1">
                <a:latin typeface="Courier" pitchFamily="2" charset="0"/>
              </a:rPr>
              <a:t>circle.db</a:t>
            </a:r>
            <a:r>
              <a:rPr lang="en-US" sz="2400" dirty="0">
                <a:latin typeface="Courier" pitchFamily="2" charset="0"/>
              </a:rPr>
              <a:t>,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</a:t>
            </a:r>
            <a:r>
              <a:rPr lang="en-US" sz="2400" dirty="0" err="1">
                <a:latin typeface="Courier" pitchFamily="2" charset="0"/>
              </a:rPr>
              <a:t>iocBoot</a:t>
            </a:r>
            <a:r>
              <a:rPr lang="en-US" sz="2400" dirty="0">
                <a:latin typeface="Courier" pitchFamily="2" charset="0"/>
              </a:rPr>
              <a:t>/</a:t>
            </a:r>
            <a:r>
              <a:rPr lang="en-US" sz="2400" dirty="0" err="1">
                <a:latin typeface="Courier" pitchFamily="2" charset="0"/>
              </a:rPr>
              <a:t>ioc_custom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 err="1"/>
              <a:t>Calc</a:t>
            </a:r>
            <a:r>
              <a:rPr lang="en-US" dirty="0"/>
              <a:t> records ..:</a:t>
            </a:r>
            <a:r>
              <a:rPr lang="en-US" dirty="0" err="1"/>
              <a:t>circle:x</a:t>
            </a:r>
            <a:r>
              <a:rPr lang="en-US" dirty="0"/>
              <a:t> &amp; ..:</a:t>
            </a:r>
            <a:r>
              <a:rPr lang="en-US" dirty="0" err="1"/>
              <a:t>circle:y</a:t>
            </a:r>
            <a:r>
              <a:rPr lang="en-US" dirty="0"/>
              <a:t>  compute (x, y) coordinate on circle</a:t>
            </a:r>
            <a:br>
              <a:rPr lang="en-US" dirty="0"/>
            </a:br>
            <a:endParaRPr lang="en-US" dirty="0"/>
          </a:p>
          <a:p>
            <a:pPr marL="398463" lvl="1" indent="0">
              <a:buNone/>
            </a:pPr>
            <a:r>
              <a:rPr lang="en-US" dirty="0"/>
              <a:t>info() annotations create PV ”</a:t>
            </a:r>
            <a:r>
              <a:rPr lang="en-US" dirty="0" err="1"/>
              <a:t>training:circle</a:t>
            </a:r>
            <a:r>
              <a:rPr lang="en-US" dirty="0"/>
              <a:t>” PV as struct </a:t>
            </a:r>
            <a:r>
              <a:rPr lang="en-US" sz="2000" dirty="0">
                <a:latin typeface="Courier" pitchFamily="2" charset="0"/>
              </a:rPr>
              <a:t>{ angle, x, y }</a:t>
            </a: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PVA “</a:t>
            </a:r>
            <a:r>
              <a:rPr lang="en-US" dirty="0" err="1"/>
              <a:t>training:circle</a:t>
            </a:r>
            <a:r>
              <a:rPr lang="en-US" dirty="0"/>
              <a:t>” updates atomically</a:t>
            </a:r>
          </a:p>
          <a:p>
            <a:pPr marL="398463" lvl="1" indent="0">
              <a:buNone/>
            </a:pPr>
            <a:r>
              <a:rPr lang="en-US" sz="1800" dirty="0" err="1">
                <a:latin typeface="Courier" pitchFamily="2" charset="0"/>
              </a:rPr>
              <a:t>camonitor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training:circle:x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training:circle:y</a:t>
            </a:r>
            <a:r>
              <a:rPr lang="en-US" dirty="0"/>
              <a:t> receives separate x, y updates</a:t>
            </a:r>
            <a:br>
              <a:rPr lang="en-US" dirty="0"/>
            </a:br>
            <a:r>
              <a:rPr lang="en-US" sz="1800" dirty="0" err="1">
                <a:latin typeface="Courier" pitchFamily="2" charset="0"/>
              </a:rPr>
              <a:t>pvmonitor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training:circle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dirty="0"/>
              <a:t>will always see </a:t>
            </a:r>
            <a:r>
              <a:rPr lang="en-US" sz="2000" dirty="0">
                <a:latin typeface="Courier" pitchFamily="2" charset="0"/>
              </a:rPr>
              <a:t>sqrt(x</a:t>
            </a:r>
            <a:r>
              <a:rPr lang="en-US" sz="2000" baseline="30000" dirty="0">
                <a:latin typeface="Courier" pitchFamily="2" charset="0"/>
              </a:rPr>
              <a:t>2</a:t>
            </a:r>
            <a:r>
              <a:rPr lang="en-US" sz="2000" dirty="0">
                <a:latin typeface="Courier" pitchFamily="2" charset="0"/>
              </a:rPr>
              <a:t>+y</a:t>
            </a:r>
            <a:r>
              <a:rPr lang="en-US" sz="2000" baseline="30000" dirty="0">
                <a:latin typeface="Courier" pitchFamily="2" charset="0"/>
              </a:rPr>
              <a:t>2</a:t>
            </a:r>
            <a:r>
              <a:rPr lang="en-US" sz="2000" dirty="0">
                <a:latin typeface="Courier" pitchFamily="2" charset="0"/>
              </a:rPr>
              <a:t>)==1</a:t>
            </a:r>
          </a:p>
          <a:p>
            <a:pPr marL="398463" lvl="1" indent="0">
              <a:buNone/>
            </a:pP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				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/examples/24_pvaccess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				python </a:t>
            </a:r>
            <a:r>
              <a:rPr lang="en-US" sz="2000" dirty="0" err="1">
                <a:latin typeface="Courier" pitchFamily="2" charset="0"/>
              </a:rPr>
              <a:t>circle.py</a:t>
            </a:r>
            <a:r>
              <a:rPr lang="en-US" sz="2000" dirty="0">
                <a:latin typeface="Courier" pitchFamily="2" charset="0"/>
              </a:rPr>
              <a:t> </a:t>
            </a:r>
          </a:p>
          <a:p>
            <a:pPr marL="398463" lvl="1" indent="0">
              <a:buNone/>
            </a:pPr>
            <a:endParaRPr lang="en-US" sz="2000" dirty="0">
              <a:latin typeface="Courier" pitchFamily="2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1247-053B-BC48-9081-217FA9C9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PV Access by end of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14AA8-A62C-474F-BA36-EF31CD025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6118"/>
            <a:ext cx="3612957" cy="541468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Done, operational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Server and client libraries for C++, Java, Python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2</a:t>
            </a:r>
            <a:r>
              <a:rPr lang="en-US" sz="2000" baseline="30000" dirty="0">
                <a:solidFill>
                  <a:srgbClr val="00B050"/>
                </a:solidFill>
              </a:rPr>
              <a:t>nd</a:t>
            </a:r>
            <a:r>
              <a:rPr lang="en-US" sz="2000" dirty="0">
                <a:solidFill>
                  <a:srgbClr val="00B050"/>
                </a:solidFill>
              </a:rPr>
              <a:t> version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Area Detector image transfer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Used to distribute processing from camera hosts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Custom data servers and clients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SNS: neutron data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APS: services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FD9E05-853C-454D-A4DD-490BB17E2C1A}"/>
              </a:ext>
            </a:extLst>
          </p:cNvPr>
          <p:cNvSpPr txBox="1">
            <a:spLocks/>
          </p:cNvSpPr>
          <p:nvPr/>
        </p:nvSpPr>
        <p:spPr bwMode="auto">
          <a:xfrm>
            <a:off x="4244697" y="986118"/>
            <a:ext cx="3612957" cy="54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Done, to be tested</a:t>
            </a:r>
          </a:p>
          <a:p>
            <a:r>
              <a:rPr lang="en-US" sz="2400" dirty="0"/>
              <a:t>PV server for records in IOC</a:t>
            </a:r>
          </a:p>
          <a:p>
            <a:pPr lvl="1"/>
            <a:r>
              <a:rPr lang="en-US" sz="2000" dirty="0"/>
              <a:t>All record types</a:t>
            </a:r>
          </a:p>
          <a:p>
            <a:pPr lvl="1"/>
            <a:r>
              <a:rPr lang="en-US" sz="2000" dirty="0"/>
              <a:t>Full ‘units’</a:t>
            </a:r>
          </a:p>
          <a:p>
            <a:pPr lvl="1"/>
            <a:r>
              <a:rPr lang="en-US" sz="2000" dirty="0"/>
              <a:t>Support changing metadata</a:t>
            </a:r>
          </a:p>
          <a:p>
            <a:r>
              <a:rPr lang="en-US" sz="2400" dirty="0"/>
              <a:t>CS-Studio client</a:t>
            </a:r>
          </a:p>
          <a:p>
            <a:r>
              <a:rPr lang="en-US" sz="2400" dirty="0"/>
              <a:t>Gateway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5756FE-5E21-D842-A790-445F3E451927}"/>
              </a:ext>
            </a:extLst>
          </p:cNvPr>
          <p:cNvSpPr txBox="1">
            <a:spLocks/>
          </p:cNvSpPr>
          <p:nvPr/>
        </p:nvSpPr>
        <p:spPr bwMode="auto">
          <a:xfrm>
            <a:off x="8579043" y="986118"/>
            <a:ext cx="3612957" cy="54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To do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IOC links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“CP” links </a:t>
            </a: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 PVA links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Channel Access Get/put callback  ??</a:t>
            </a:r>
          </a:p>
          <a:p>
            <a:r>
              <a:rPr lang="en-US" sz="2200" dirty="0">
                <a:solidFill>
                  <a:srgbClr val="C00000"/>
                </a:solidFill>
                <a:sym typeface="Wingdings" pitchFamily="2" charset="2"/>
              </a:rPr>
              <a:t>How to best combine data from records </a:t>
            </a:r>
            <a:r>
              <a:rPr lang="en-US" sz="2200">
                <a:solidFill>
                  <a:srgbClr val="C00000"/>
                </a:solidFill>
                <a:sym typeface="Wingdings" pitchFamily="2" charset="2"/>
              </a:rPr>
              <a:t>into custom PVA data?</a:t>
            </a:r>
            <a:endParaRPr lang="en-US" sz="2200" dirty="0">
              <a:solidFill>
                <a:srgbClr val="C00000"/>
              </a:solidFill>
              <a:sym typeface="Wingdings" pitchFamily="2" charset="2"/>
            </a:endParaRPr>
          </a:p>
          <a:p>
            <a:pPr lvl="1"/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B21B-0839-3E42-8EFE-ED28DF96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PV Access is 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4851-0DFE-824C-BC85-262AB3A2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44336"/>
            <a:ext cx="11430000" cy="4257177"/>
          </a:xfrm>
        </p:spPr>
        <p:txBody>
          <a:bodyPr/>
          <a:lstStyle/>
          <a:p>
            <a:r>
              <a:rPr lang="en-US" dirty="0"/>
              <a:t>Update to Channel Access</a:t>
            </a:r>
          </a:p>
          <a:p>
            <a:pPr lvl="1"/>
            <a:r>
              <a:rPr lang="en-US" dirty="0"/>
              <a:t>Both can be used in parallel</a:t>
            </a:r>
          </a:p>
          <a:p>
            <a:pPr lvl="1"/>
            <a:endParaRPr lang="en-US" dirty="0"/>
          </a:p>
          <a:p>
            <a:r>
              <a:rPr lang="en-US" dirty="0"/>
              <a:t>Similar, but supports custom data types</a:t>
            </a:r>
          </a:p>
          <a:p>
            <a:pPr lvl="1"/>
            <a:r>
              <a:rPr lang="en-US" dirty="0"/>
              <a:t>Won’t replace IOC, but useful for special cases</a:t>
            </a:r>
          </a:p>
          <a:p>
            <a:endParaRPr lang="en-US" dirty="0"/>
          </a:p>
          <a:p>
            <a:r>
              <a:rPr lang="en-US" dirty="0"/>
              <a:t>Since EPICS 7 included in base IOC</a:t>
            </a:r>
          </a:p>
          <a:p>
            <a:pPr lvl="1"/>
            <a:r>
              <a:rPr lang="en-US" dirty="0"/>
              <a:t>Details of ‘group’, ‘field(…)’ access still evolving</a:t>
            </a:r>
          </a:p>
        </p:txBody>
      </p:sp>
    </p:spTree>
    <p:extLst>
      <p:ext uri="{BB962C8B-B14F-4D97-AF65-F5344CB8AC3E}">
        <p14:creationId xmlns:p14="http://schemas.microsoft.com/office/powerpoint/2010/main" val="428659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5E31-CD81-164E-AB4D-12B40FE3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Network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59C2-1DDB-D341-B788-D5ABF093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64871"/>
            <a:ext cx="11430000" cy="46366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Channel Access</a:t>
            </a:r>
          </a:p>
          <a:p>
            <a:pPr lvl="1"/>
            <a:r>
              <a:rPr lang="en-US" dirty="0"/>
              <a:t>Since beginning of EPICS</a:t>
            </a:r>
          </a:p>
          <a:p>
            <a:pPr lvl="1"/>
            <a:r>
              <a:rPr lang="en-US" dirty="0"/>
              <a:t>DBR_*: Numbers, </a:t>
            </a:r>
            <a:r>
              <a:rPr lang="en-US" dirty="0" err="1"/>
              <a:t>enums</a:t>
            </a:r>
            <a:r>
              <a:rPr lang="en-US" dirty="0"/>
              <a:t>, string, scalar and array, with time, alarm, limits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Still fully supported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PV Access</a:t>
            </a:r>
          </a:p>
          <a:p>
            <a:pPr lvl="1"/>
            <a:r>
              <a:rPr lang="en-US" dirty="0"/>
              <a:t>Started as “EPICS V4” development</a:t>
            </a:r>
          </a:p>
          <a:p>
            <a:pPr lvl="1"/>
            <a:r>
              <a:rPr lang="en-US" dirty="0"/>
              <a:t>PV Data: </a:t>
            </a:r>
            <a:r>
              <a:rPr lang="en-US" dirty="0">
                <a:solidFill>
                  <a:srgbClr val="0070C0"/>
                </a:solidFill>
              </a:rPr>
              <a:t>Arbitrary structures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Since EPICS 7 (Dec. 2017) included in EPICS base </a:t>
            </a:r>
          </a:p>
        </p:txBody>
      </p:sp>
    </p:spTree>
    <p:extLst>
      <p:ext uri="{BB962C8B-B14F-4D97-AF65-F5344CB8AC3E}">
        <p14:creationId xmlns:p14="http://schemas.microsoft.com/office/powerpoint/2010/main" val="317009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18D8-76FD-6543-BFDC-E1C7A1A3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57F29-2CF3-BB4A-8995-D1115F9FF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138334"/>
            <a:ext cx="7277692" cy="5346441"/>
          </a:xfrm>
        </p:spPr>
        <p:txBody>
          <a:bodyPr/>
          <a:lstStyle/>
          <a:p>
            <a:r>
              <a:rPr lang="en-US" dirty="0" err="1"/>
              <a:t>softIocPVA</a:t>
            </a:r>
            <a:r>
              <a:rPr lang="en-US" dirty="0"/>
              <a:t> instead of </a:t>
            </a:r>
            <a:r>
              <a:rPr lang="en-US" dirty="0" err="1"/>
              <a:t>softIoc</a:t>
            </a:r>
            <a:endParaRPr lang="en-US" dirty="0"/>
          </a:p>
          <a:p>
            <a:pPr marL="398463" lvl="1" indent="0">
              <a:buNone/>
            </a:pPr>
            <a:r>
              <a:rPr lang="en-US" sz="1800" dirty="0">
                <a:latin typeface="Courier" pitchFamily="2" charset="0"/>
              </a:rPr>
              <a:t># We did this before: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cd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/examples/02_fishtank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cat </a:t>
            </a:r>
            <a:r>
              <a:rPr lang="en-US" sz="1800" dirty="0" err="1">
                <a:latin typeface="Courier" pitchFamily="2" charset="0"/>
              </a:rPr>
              <a:t>st.cmd</a:t>
            </a: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# Compare, then run: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cd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/examples/24_pvaccess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cat </a:t>
            </a:r>
            <a:r>
              <a:rPr lang="en-US" sz="1800" dirty="0" err="1">
                <a:latin typeface="Courier" pitchFamily="2" charset="0"/>
              </a:rPr>
              <a:t>st.cmd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./</a:t>
            </a:r>
            <a:r>
              <a:rPr lang="en-US" sz="1800" dirty="0" err="1">
                <a:latin typeface="Courier" pitchFamily="2" charset="0"/>
              </a:rPr>
              <a:t>st.cmd</a:t>
            </a:r>
            <a:endParaRPr lang="en-US" sz="1800" dirty="0">
              <a:latin typeface="Courier" pitchFamily="2" charset="0"/>
            </a:endParaRPr>
          </a:p>
          <a:p>
            <a:r>
              <a:rPr lang="en-US" dirty="0" err="1"/>
              <a:t>pv</a:t>
            </a:r>
            <a:r>
              <a:rPr lang="en-US" dirty="0"/>
              <a:t>… instead of ca…</a:t>
            </a:r>
          </a:p>
          <a:p>
            <a:pPr marL="398463" lvl="1" indent="0">
              <a:buNone/>
            </a:pPr>
            <a:r>
              <a:rPr lang="en-US" sz="1800" dirty="0" err="1">
                <a:latin typeface="Courier" pitchFamily="2" charset="0"/>
              </a:rPr>
              <a:t>camonitor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training:setpoint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training:tank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 err="1">
                <a:latin typeface="Courier" pitchFamily="2" charset="0"/>
              </a:rPr>
              <a:t>pvmonitor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training:setpoint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training:tank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 err="1">
                <a:latin typeface="Courier" pitchFamily="2" charset="0"/>
              </a:rPr>
              <a:t>pvput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training:setpoint</a:t>
            </a:r>
            <a:r>
              <a:rPr lang="en-US" sz="1800" dirty="0">
                <a:latin typeface="Courier" pitchFamily="2" charset="0"/>
              </a:rPr>
              <a:t> 40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caput </a:t>
            </a:r>
            <a:r>
              <a:rPr lang="en-US" sz="1800" dirty="0" err="1">
                <a:latin typeface="Courier" pitchFamily="2" charset="0"/>
              </a:rPr>
              <a:t>training:setpoint</a:t>
            </a:r>
            <a:r>
              <a:rPr lang="en-US" sz="1800" dirty="0">
                <a:latin typeface="Courier" pitchFamily="2" charset="0"/>
              </a:rPr>
              <a:t> 30</a:t>
            </a:r>
          </a:p>
          <a:p>
            <a:r>
              <a:rPr lang="en-US" dirty="0" err="1"/>
              <a:t>CS-Stud﻿io</a:t>
            </a:r>
            <a:r>
              <a:rPr lang="en-US" dirty="0"/>
              <a:t>:</a:t>
            </a:r>
          </a:p>
          <a:p>
            <a:pPr marL="398463" lvl="1" indent="0">
              <a:buNone/>
            </a:pPr>
            <a:r>
              <a:rPr lang="en-US" sz="1800" dirty="0" err="1">
                <a:latin typeface="Courier" pitchFamily="2" charset="0"/>
              </a:rPr>
              <a:t>css</a:t>
            </a:r>
            <a:r>
              <a:rPr lang="en-US" sz="1800" dirty="0">
                <a:latin typeface="Courier" pitchFamily="2" charset="0"/>
              </a:rPr>
              <a:t> -resource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/examples/24_pvaccess/</a:t>
            </a:r>
            <a:r>
              <a:rPr lang="en-US" sz="1800" dirty="0" err="1">
                <a:latin typeface="Courier" pitchFamily="2" charset="0"/>
              </a:rPr>
              <a:t>pva.bob</a:t>
            </a:r>
            <a:endParaRPr lang="en-US" sz="1800" dirty="0">
              <a:latin typeface="Courier" pitchFamily="2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2FB2AD4-D70D-3242-A293-CD689D20A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56" y="544068"/>
            <a:ext cx="4452411" cy="443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77A252-A503-9443-9305-52D54389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748" y="4792980"/>
            <a:ext cx="17526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B847-B5F2-B04B-8EA0-49FD7E63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D4BDE-D335-FC44-A823-1BA6B460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54727"/>
            <a:ext cx="11430000" cy="42467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Similar to Channel Access</a:t>
            </a:r>
          </a:p>
          <a:p>
            <a:pPr lvl="1"/>
            <a:r>
              <a:rPr lang="en-US" dirty="0"/>
              <a:t>Name search via UDP</a:t>
            </a:r>
          </a:p>
          <a:p>
            <a:pPr lvl="1"/>
            <a:r>
              <a:rPr lang="en-US" dirty="0"/>
              <a:t>Connection for data transfer via TCP</a:t>
            </a:r>
          </a:p>
          <a:p>
            <a:pPr lvl="1"/>
            <a:r>
              <a:rPr lang="en-US" dirty="0"/>
              <a:t>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_ADDR_LIST, 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_AUTO_ADDR_LIST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Get, put, monitor</a:t>
            </a:r>
          </a:p>
          <a:p>
            <a:pPr lvl="1"/>
            <a:r>
              <a:rPr lang="en-US" dirty="0"/>
              <a:t>Plus an ‘</a:t>
            </a:r>
            <a:r>
              <a:rPr lang="en-US" dirty="0">
                <a:solidFill>
                  <a:srgbClr val="0070C0"/>
                </a:solidFill>
              </a:rPr>
              <a:t>RPC</a:t>
            </a:r>
            <a:r>
              <a:rPr lang="en-US" dirty="0"/>
              <a:t>’ type operation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Arbitrary PV Data structures instead of DBR_.. types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655-1978-C148-A9FD-16773DB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Data:   Great, but then what?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23F78-F58F-F848-AE99-AB706C59B09F}"/>
              </a:ext>
            </a:extLst>
          </p:cNvPr>
          <p:cNvSpPr txBox="1">
            <a:spLocks/>
          </p:cNvSpPr>
          <p:nvPr/>
        </p:nvSpPr>
        <p:spPr bwMode="auto">
          <a:xfrm>
            <a:off x="1329661" y="1563547"/>
            <a:ext cx="2906674" cy="1989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Fred’s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value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units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</a:t>
            </a:r>
            <a:r>
              <a:rPr lang="en-US" sz="1800" dirty="0" err="1">
                <a:latin typeface="Courier" pitchFamily="2" charset="0"/>
              </a:rPr>
              <a:t>timeStamp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31E1F5-F99D-D744-AE82-52E7DE46339E}"/>
              </a:ext>
            </a:extLst>
          </p:cNvPr>
          <p:cNvSpPr txBox="1">
            <a:spLocks/>
          </p:cNvSpPr>
          <p:nvPr/>
        </p:nvSpPr>
        <p:spPr bwMode="auto">
          <a:xfrm>
            <a:off x="4721776" y="1264399"/>
            <a:ext cx="2770706" cy="1710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Keith’s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level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data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type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7AFD02-6E55-9C41-9DD6-1538712219D8}"/>
              </a:ext>
            </a:extLst>
          </p:cNvPr>
          <p:cNvSpPr txBox="1">
            <a:spLocks/>
          </p:cNvSpPr>
          <p:nvPr/>
        </p:nvSpPr>
        <p:spPr bwMode="auto">
          <a:xfrm>
            <a:off x="1828800" y="4023185"/>
            <a:ext cx="2731625" cy="17294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Jane’s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info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content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meta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long     ms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57F1F5-902E-8B4B-B64C-B2A1E51B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309" y="3553429"/>
            <a:ext cx="5974966" cy="2835796"/>
          </a:xfrm>
        </p:spPr>
        <p:txBody>
          <a:bodyPr/>
          <a:lstStyle/>
          <a:p>
            <a:r>
              <a:rPr lang="en-US" dirty="0"/>
              <a:t>Which number to show on a user display?</a:t>
            </a:r>
          </a:p>
          <a:p>
            <a:r>
              <a:rPr lang="en-US" dirty="0"/>
              <a:t>What units?</a:t>
            </a:r>
          </a:p>
          <a:p>
            <a:r>
              <a:rPr lang="en-US" dirty="0"/>
              <a:t>Is this an alarm?</a:t>
            </a:r>
          </a:p>
          <a:p>
            <a:r>
              <a:rPr lang="en-US" dirty="0"/>
              <a:t>Time stamp?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059712-462B-9645-A4A6-98695C99C994}"/>
              </a:ext>
            </a:extLst>
          </p:cNvPr>
          <p:cNvSpPr txBox="1">
            <a:spLocks/>
          </p:cNvSpPr>
          <p:nvPr/>
        </p:nvSpPr>
        <p:spPr bwMode="auto">
          <a:xfrm>
            <a:off x="8080310" y="1392551"/>
            <a:ext cx="3433666" cy="1710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Jürgen’s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grad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wert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</a:t>
            </a:r>
            <a:r>
              <a:rPr lang="en-US" sz="1800" dirty="0" err="1">
                <a:latin typeface="Courier" pitchFamily="2" charset="0"/>
              </a:rPr>
              <a:t>typ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long     </a:t>
            </a:r>
            <a:r>
              <a:rPr lang="en-US" sz="1800" dirty="0" err="1">
                <a:latin typeface="Courier" pitchFamily="2" charset="0"/>
              </a:rPr>
              <a:t>zeit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967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655-1978-C148-A9FD-16773DB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“Normative Types”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ACF1A-17D5-9047-A002-2B455172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3848"/>
            <a:ext cx="5006447" cy="5353157"/>
          </a:xfrm>
        </p:spPr>
        <p:txBody>
          <a:bodyPr/>
          <a:lstStyle/>
          <a:p>
            <a:r>
              <a:rPr lang="en-US" dirty="0"/>
              <a:t>Channel Access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struct  </a:t>
            </a:r>
            <a:r>
              <a:rPr lang="en-US" sz="1800" dirty="0" err="1">
                <a:latin typeface="Courier" pitchFamily="2" charset="0"/>
              </a:rPr>
              <a:t>dbr_ctrl_double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    precision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char     units[8]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 no timestamp …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   value</a:t>
            </a: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struct  </a:t>
            </a:r>
            <a:r>
              <a:rPr lang="en-US" sz="1800" dirty="0" err="1">
                <a:latin typeface="Courier" pitchFamily="2" charset="0"/>
              </a:rPr>
              <a:t>dbr_time_double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timestamp 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    value 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You get what you request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(network always transfers complete struct)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23F78-F58F-F848-AE99-AB706C59B09F}"/>
              </a:ext>
            </a:extLst>
          </p:cNvPr>
          <p:cNvSpPr txBox="1">
            <a:spLocks/>
          </p:cNvSpPr>
          <p:nvPr/>
        </p:nvSpPr>
        <p:spPr bwMode="auto">
          <a:xfrm>
            <a:off x="5843787" y="983848"/>
            <a:ext cx="4737403" cy="56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PV  Access</a:t>
            </a:r>
          </a:p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 err="1">
                <a:latin typeface="Courier" pitchFamily="2" charset="0"/>
              </a:rPr>
              <a:t>epics:nt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 err="1">
                <a:latin typeface="Courier" pitchFamily="2" charset="0"/>
              </a:rPr>
              <a:t>NTScalar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value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units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</a:t>
            </a:r>
            <a:r>
              <a:rPr lang="en-US" sz="1800" dirty="0" err="1">
                <a:latin typeface="Courier" pitchFamily="2" charset="0"/>
              </a:rPr>
              <a:t>timeStamp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You get what you request</a:t>
            </a:r>
            <a:br>
              <a:rPr lang="en-US" sz="1800" dirty="0"/>
            </a:br>
            <a:r>
              <a:rPr lang="en-US" sz="1800" dirty="0"/>
              <a:t>(but network only transfers changes)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B73D-3D66-F94F-B62D-D18B8562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            vs.                 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4596-1EF5-B24C-8E93-EFE5C7E9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49302"/>
            <a:ext cx="11272238" cy="7981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Similar command line tools: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36ED0-4120-5949-85BA-B92BF5FF784E}"/>
              </a:ext>
            </a:extLst>
          </p:cNvPr>
          <p:cNvSpPr txBox="1"/>
          <p:nvPr/>
        </p:nvSpPr>
        <p:spPr>
          <a:xfrm>
            <a:off x="680299" y="1690730"/>
            <a:ext cx="11272238" cy="50506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camonitor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cainfo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–d CTRL_DOUBLE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 Not supported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camonitor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–d CTRL_DOUBLE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training:tank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training:tank.SCAN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endParaRPr lang="en-US" dirty="0">
              <a:latin typeface="Courier" pitchFamily="2" charset="0"/>
            </a:endParaRPr>
          </a:p>
          <a:p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pvinfo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–M raw </a:t>
            </a:r>
            <a:r>
              <a:rPr lang="en-US" dirty="0" err="1">
                <a:latin typeface="Courier" pitchFamily="2" charset="0"/>
              </a:rPr>
              <a:t>training:tank</a:t>
            </a: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# Note first few updates!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–M raw </a:t>
            </a:r>
            <a:r>
              <a:rPr lang="en-US" dirty="0" err="1">
                <a:latin typeface="Courier" pitchFamily="2" charset="0"/>
              </a:rPr>
              <a:t>training:tank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training:tank.SCAN</a:t>
            </a: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7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C1EE-2D70-FC4E-AA90-09D4FBA0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DD95-DA98-3B4B-A812-172A4664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1722"/>
            <a:ext cx="11430000" cy="5533054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pva</a:t>
            </a:r>
            <a:r>
              <a:rPr lang="en-US" dirty="0"/>
              <a:t>://… prefix to select PV Access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ca://… prefix to select Channel Access</a:t>
            </a:r>
          </a:p>
          <a:p>
            <a:r>
              <a:rPr lang="en-US" dirty="0"/>
              <a:t>Set default in /</a:t>
            </a:r>
            <a:r>
              <a:rPr lang="en-US" dirty="0" err="1"/>
              <a:t>ics</a:t>
            </a:r>
            <a:r>
              <a:rPr lang="en-US" dirty="0"/>
              <a:t>/tools/</a:t>
            </a:r>
            <a:r>
              <a:rPr lang="en-US" dirty="0" err="1"/>
              <a:t>phoebus</a:t>
            </a:r>
            <a:r>
              <a:rPr lang="en-US" dirty="0"/>
              <a:t>/</a:t>
            </a:r>
            <a:r>
              <a:rPr lang="en-US" dirty="0" err="1"/>
              <a:t>settings.ini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FEC92F-EEF7-5246-B936-0A2DCE33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75" y="1538010"/>
            <a:ext cx="9588759" cy="278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0F627-5417-2E48-9286-8373C338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01" y="5920274"/>
            <a:ext cx="33401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95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26AE-CF03-7243-8864-1672959C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it’s very similar, maybe more efficient…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39117-6DF3-3044-9623-F785D8B4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9" y="1653735"/>
            <a:ext cx="8453535" cy="404777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What’s really new?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How about those custom structures?</a:t>
            </a:r>
          </a:p>
        </p:txBody>
      </p:sp>
    </p:spTree>
    <p:extLst>
      <p:ext uri="{BB962C8B-B14F-4D97-AF65-F5344CB8AC3E}">
        <p14:creationId xmlns:p14="http://schemas.microsoft.com/office/powerpoint/2010/main" val="20210990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1095</Words>
  <Application>Microsoft Macintosh PowerPoint</Application>
  <PresentationFormat>Widescreen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Century Gothic</vt:lpstr>
      <vt:lpstr>Courier</vt:lpstr>
      <vt:lpstr>ORNL</vt:lpstr>
      <vt:lpstr>PV Access</vt:lpstr>
      <vt:lpstr>EPICS Network Protocols</vt:lpstr>
      <vt:lpstr>First Glance</vt:lpstr>
      <vt:lpstr>PV Access</vt:lpstr>
      <vt:lpstr>Custom Data:   Great, but then what?</vt:lpstr>
      <vt:lpstr>“Normative Types”</vt:lpstr>
      <vt:lpstr>Channel Access             vs.                 PV Access</vt:lpstr>
      <vt:lpstr>CS-Studio</vt:lpstr>
      <vt:lpstr>So it’s very similar, maybe more efficient…</vt:lpstr>
      <vt:lpstr>Images: Normative type NTNDArray</vt:lpstr>
      <vt:lpstr>Custom PV Data</vt:lpstr>
      <vt:lpstr>Custom PV Data in CS-Studio</vt:lpstr>
      <vt:lpstr>PV Access and Python</vt:lpstr>
      <vt:lpstr>Custom PV Data from IOC Records</vt:lpstr>
      <vt:lpstr>State of PV Access by end of 2021</vt:lpstr>
      <vt:lpstr>Summary: PV Access is ..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2022-02-02T13:04:59Z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